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9" r:id="rId4"/>
  </p:sldMasterIdLst>
  <p:sldIdLst>
    <p:sldId id="256" r:id="rId5"/>
    <p:sldId id="265" r:id="rId6"/>
    <p:sldId id="258" r:id="rId7"/>
    <p:sldId id="259" r:id="rId8"/>
    <p:sldId id="266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804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440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9726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214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1881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081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918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19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058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11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8/11/2021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48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624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62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49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8/11/2021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71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8/11/2021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427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685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Information Technology</a:t>
            </a:r>
            <a:br>
              <a:rPr lang="en-US" dirty="0" smtClean="0"/>
            </a:br>
            <a:r>
              <a:rPr lang="en-US" sz="1400" dirty="0"/>
              <a:t>Empowering the City to provide excellent service to </a:t>
            </a:r>
            <a:r>
              <a:rPr lang="en-US" sz="1400" dirty="0" smtClean="0"/>
              <a:t>the </a:t>
            </a:r>
            <a:r>
              <a:rPr lang="en-US" sz="1400" dirty="0"/>
              <a:t>Community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369981"/>
            <a:ext cx="7766936" cy="777751"/>
          </a:xfrm>
        </p:spPr>
        <p:txBody>
          <a:bodyPr/>
          <a:lstStyle/>
          <a:p>
            <a:r>
              <a:rPr lang="en-US" dirty="0" smtClean="0"/>
              <a:t>Budget Workshop</a:t>
            </a:r>
          </a:p>
          <a:p>
            <a:r>
              <a:rPr lang="en-US" dirty="0" smtClean="0"/>
              <a:t>August 19, </a:t>
            </a:r>
            <a:r>
              <a:rPr lang="en-US" dirty="0" smtClean="0"/>
              <a:t>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94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91116"/>
            <a:ext cx="8596668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FY 2022 Objectives</a:t>
            </a:r>
            <a:br>
              <a:rPr lang="en-US" dirty="0" smtClean="0"/>
            </a:br>
            <a:endParaRPr lang="en-US" sz="27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1605516"/>
            <a:ext cx="8596668" cy="456136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Upgrade desktop Office application to Office 365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Increase Internet Bandwidth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Continue Reviewing and implementing Cybersecurity Best Practices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Remote backup and disaster recovery </a:t>
            </a:r>
            <a:r>
              <a:rPr lang="en-US" dirty="0" smtClean="0"/>
              <a:t>site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Implement redundant Firewalls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Register and Implement City Owned </a:t>
            </a:r>
            <a:r>
              <a:rPr lang="en-US" dirty="0"/>
              <a:t>I</a:t>
            </a:r>
            <a:r>
              <a:rPr lang="en-US" dirty="0" smtClean="0"/>
              <a:t>nternet IP address space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Configure network and connect sites with fiber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Tyler </a:t>
            </a:r>
            <a:r>
              <a:rPr lang="en-US" dirty="0" err="1" smtClean="0"/>
              <a:t>Executime</a:t>
            </a:r>
            <a:r>
              <a:rPr lang="en-US" dirty="0" smtClean="0"/>
              <a:t>, Inventory and Asset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Centralize IT purchasing and software renewals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Fiber expansion roadmap with UC</a:t>
            </a:r>
          </a:p>
        </p:txBody>
      </p:sp>
    </p:spTree>
    <p:extLst>
      <p:ext uri="{BB962C8B-B14F-4D97-AF65-F5344CB8AC3E}">
        <p14:creationId xmlns:p14="http://schemas.microsoft.com/office/powerpoint/2010/main" val="71433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33917"/>
            <a:ext cx="8596668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Budget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General Fund </a:t>
            </a:r>
            <a:r>
              <a:rPr lang="en-US" sz="2400" dirty="0" smtClean="0"/>
              <a:t>– 00151302</a:t>
            </a:r>
            <a:endParaRPr lang="en-US" sz="2400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>
          <a:xfrm>
            <a:off x="677335" y="1148317"/>
            <a:ext cx="9498024" cy="5433235"/>
          </a:xfrm>
        </p:spPr>
        <p:txBody>
          <a:bodyPr>
            <a:normAutofit lnSpcReduction="10000"/>
          </a:bodyPr>
          <a:lstStyle/>
          <a:p>
            <a:r>
              <a:rPr lang="en-US" sz="1800" b="1" u="sng" dirty="0" smtClean="0"/>
              <a:t>FY2021</a:t>
            </a:r>
            <a:r>
              <a:rPr lang="en-US" sz="1800" u="sng" dirty="0" smtClean="0"/>
              <a:t/>
            </a:r>
            <a:br>
              <a:rPr lang="en-US" sz="1800" u="sng" dirty="0" smtClean="0"/>
            </a:br>
            <a:r>
              <a:rPr lang="en-US" sz="1800" dirty="0" smtClean="0"/>
              <a:t>Budget - $</a:t>
            </a:r>
            <a:r>
              <a:rPr lang="en-US" sz="1800" dirty="0" smtClean="0"/>
              <a:t>1,018,495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Staffing – 5.5 Positions</a:t>
            </a:r>
            <a:endParaRPr lang="en-US" sz="1800" dirty="0"/>
          </a:p>
          <a:p>
            <a:r>
              <a:rPr lang="en-US" sz="1800" b="1" u="sng" dirty="0" smtClean="0"/>
              <a:t>FY2022</a:t>
            </a:r>
          </a:p>
          <a:p>
            <a:r>
              <a:rPr lang="en-US" sz="1800" b="1" dirty="0" smtClean="0"/>
              <a:t>Personnel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Systems Administrator</a:t>
            </a:r>
            <a:br>
              <a:rPr lang="en-US" sz="1800" dirty="0" smtClean="0"/>
            </a:br>
            <a:r>
              <a:rPr lang="en-US" sz="1800" dirty="0" smtClean="0"/>
              <a:t>	</a:t>
            </a:r>
            <a:r>
              <a:rPr lang="en-US" sz="1600" dirty="0" smtClean="0"/>
              <a:t>This will compliment the other Systems Admin position and allow business continuity for 	</a:t>
            </a:r>
            <a:r>
              <a:rPr lang="en-US" sz="1600" dirty="0" err="1" smtClean="0"/>
              <a:t>Energov</a:t>
            </a:r>
            <a:r>
              <a:rPr lang="en-US" sz="1600" dirty="0" smtClean="0"/>
              <a:t>, </a:t>
            </a:r>
            <a:r>
              <a:rPr lang="en-US" sz="1600" dirty="0" err="1" smtClean="0"/>
              <a:t>Munis</a:t>
            </a:r>
            <a:r>
              <a:rPr lang="en-US" sz="1600" dirty="0" smtClean="0"/>
              <a:t> and assist in implementing Tyler application modules like </a:t>
            </a:r>
            <a:r>
              <a:rPr lang="en-US" sz="1600" dirty="0" err="1" smtClean="0"/>
              <a:t>Executime</a:t>
            </a:r>
            <a:r>
              <a:rPr lang="en-US" sz="1600" dirty="0" smtClean="0"/>
              <a:t>, Inventory 	and Asset Management.  This will be funded 60% from Building Dept.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Administrative Specialist II – Part-Time</a:t>
            </a:r>
            <a:br>
              <a:rPr lang="en-US" sz="1800" dirty="0" smtClean="0"/>
            </a:br>
            <a:r>
              <a:rPr lang="en-US" sz="1800" dirty="0" smtClean="0"/>
              <a:t>	</a:t>
            </a:r>
            <a:r>
              <a:rPr lang="en-US" sz="1600" dirty="0" smtClean="0"/>
              <a:t>Responsible for IT purchasing for all Departments equipment, software and telecommunication 	needs.  Entering requisitions, handling purchase orders, reconciling and paying invoices.  </a:t>
            </a:r>
          </a:p>
          <a:p>
            <a:r>
              <a:rPr lang="en-US" sz="1800" b="1" dirty="0" smtClean="0"/>
              <a:t>Operating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	</a:t>
            </a:r>
            <a:r>
              <a:rPr lang="en-US" sz="1600" dirty="0" smtClean="0"/>
              <a:t>Office 365 E3 upgrade</a:t>
            </a:r>
            <a:br>
              <a:rPr lang="en-US" sz="1600" dirty="0" smtClean="0"/>
            </a:br>
            <a:r>
              <a:rPr lang="en-US" sz="1600" dirty="0" smtClean="0"/>
              <a:t>	Backup Software license upgrade</a:t>
            </a:r>
            <a:br>
              <a:rPr lang="en-US" sz="1600" dirty="0" smtClean="0"/>
            </a:br>
            <a:r>
              <a:rPr lang="en-US" sz="1600" dirty="0" smtClean="0"/>
              <a:t>	Security Awareness Training renewal</a:t>
            </a:r>
            <a:br>
              <a:rPr lang="en-US" sz="1600" dirty="0" smtClean="0"/>
            </a:br>
            <a:r>
              <a:rPr lang="en-US" sz="1600" dirty="0" smtClean="0"/>
              <a:t>	Remote disaster recovery site</a:t>
            </a:r>
            <a:br>
              <a:rPr lang="en-US" sz="1600" dirty="0" smtClean="0"/>
            </a:br>
            <a:r>
              <a:rPr lang="en-US" sz="1600" dirty="0" smtClean="0"/>
              <a:t>	Internet speed increase</a:t>
            </a:r>
            <a:br>
              <a:rPr lang="en-US" sz="1600" dirty="0" smtClean="0"/>
            </a:br>
            <a:r>
              <a:rPr lang="en-US" sz="1600" dirty="0" smtClean="0"/>
              <a:t>	Internet IP registration service</a:t>
            </a:r>
          </a:p>
        </p:txBody>
      </p:sp>
    </p:spTree>
    <p:extLst>
      <p:ext uri="{BB962C8B-B14F-4D97-AF65-F5344CB8AC3E}">
        <p14:creationId xmlns:p14="http://schemas.microsoft.com/office/powerpoint/2010/main" val="358276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80484"/>
            <a:ext cx="8596668" cy="92503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Capital</a:t>
            </a:r>
            <a:br>
              <a:rPr lang="en-US" dirty="0" smtClean="0"/>
            </a:br>
            <a:r>
              <a:rPr lang="en-US" sz="2700" dirty="0" err="1" smtClean="0"/>
              <a:t>Capital</a:t>
            </a:r>
            <a:r>
              <a:rPr lang="en-US" sz="2700" dirty="0" smtClean="0"/>
              <a:t> Outlay – Computers 00151901-567703</a:t>
            </a:r>
            <a:endParaRPr lang="en-US" sz="27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456952"/>
              </p:ext>
            </p:extLst>
          </p:nvPr>
        </p:nvGraphicFramePr>
        <p:xfrm>
          <a:off x="677336" y="1977657"/>
          <a:ext cx="8247658" cy="15869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1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215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238">
                <a:tc>
                  <a:txBody>
                    <a:bodyPr/>
                    <a:lstStyle/>
                    <a:p>
                      <a:r>
                        <a:rPr lang="en-US" dirty="0" smtClean="0"/>
                        <a:t>Capital Request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Reason/Purpose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915">
                <a:tc>
                  <a:txBody>
                    <a:bodyPr/>
                    <a:lstStyle/>
                    <a:p>
                      <a:r>
                        <a:rPr lang="en-US" dirty="0" smtClean="0"/>
                        <a:t>Firewall Upgrade Replacement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Replacement</a:t>
                      </a:r>
                      <a:r>
                        <a:rPr lang="en-US" baseline="0" dirty="0" smtClean="0"/>
                        <a:t> to allow for increased security, redundancy and improved reporting and analysis.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274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91116"/>
            <a:ext cx="8596668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Beyond FY </a:t>
            </a:r>
            <a:r>
              <a:rPr lang="en-US" dirty="0" smtClean="0"/>
              <a:t>2022 Objectives</a:t>
            </a:r>
            <a:br>
              <a:rPr lang="en-US" dirty="0" smtClean="0"/>
            </a:br>
            <a:endParaRPr lang="en-US" sz="27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1605516"/>
            <a:ext cx="8596668" cy="456136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Cybersecurity</a:t>
            </a:r>
            <a:endParaRPr lang="en-US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Potential for ARP Funding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End to End Network Security platform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Single pane of glass for detecting/preventing/investigating unwanted network behavior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Upgrade network infrastructure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Partnering with UC to connect all facilities with fiber to reduce </a:t>
            </a:r>
            <a:r>
              <a:rPr lang="en-US" dirty="0" err="1" smtClean="0"/>
              <a:t>OpEx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Relocate datacenter west of I-95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Microsoft Enterprise License Agreement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974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80483"/>
            <a:ext cx="8596668" cy="914401"/>
          </a:xfrm>
        </p:spPr>
        <p:txBody>
          <a:bodyPr>
            <a:normAutofit/>
          </a:bodyPr>
          <a:lstStyle/>
          <a:p>
            <a:r>
              <a:rPr lang="en-US" dirty="0" smtClean="0"/>
              <a:t>Questions and 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5413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1C3D0C82F05349960B084D40C9C831" ma:contentTypeVersion="13" ma:contentTypeDescription="Create a new document." ma:contentTypeScope="" ma:versionID="094d21aa7bc754b389a5945326f0512e">
  <xsd:schema xmlns:xsd="http://www.w3.org/2001/XMLSchema" xmlns:xs="http://www.w3.org/2001/XMLSchema" xmlns:p="http://schemas.microsoft.com/office/2006/metadata/properties" xmlns:ns3="d1a92f2f-b007-4136-983c-16fe0241f246" xmlns:ns4="7f876793-b9eb-4203-9af1-efb5b692c7e0" targetNamespace="http://schemas.microsoft.com/office/2006/metadata/properties" ma:root="true" ma:fieldsID="d24a2c7028f9200d3d9b0f811152ff53" ns3:_="" ns4:_="">
    <xsd:import namespace="d1a92f2f-b007-4136-983c-16fe0241f246"/>
    <xsd:import namespace="7f876793-b9eb-4203-9af1-efb5b692c7e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a92f2f-b007-4136-983c-16fe0241f2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876793-b9eb-4203-9af1-efb5b692c7e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CB8088-1F75-458A-BB13-1749C28C02CE}">
  <ds:schemaRefs>
    <ds:schemaRef ds:uri="http://purl.org/dc/terms/"/>
    <ds:schemaRef ds:uri="http://schemas.openxmlformats.org/package/2006/metadata/core-properties"/>
    <ds:schemaRef ds:uri="7f876793-b9eb-4203-9af1-efb5b692c7e0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d1a92f2f-b007-4136-983c-16fe0241f24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11548AC-2C6C-4A67-9F1A-6C1D678503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a92f2f-b007-4136-983c-16fe0241f246"/>
    <ds:schemaRef ds:uri="7f876793-b9eb-4203-9af1-efb5b692c7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211E60-4FA4-45BB-804E-5C2ADC9547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8400</TotalTime>
  <Words>301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Information Technology Empowering the City to provide excellent service to the Community</vt:lpstr>
      <vt:lpstr>FY 2022 Objectives </vt:lpstr>
      <vt:lpstr>Budget General Fund – 00151302</vt:lpstr>
      <vt:lpstr>Capital Capital Outlay – Computers 00151901-567703</vt:lpstr>
      <vt:lpstr>Beyond FY 2022 Objectives </vt:lpstr>
      <vt:lpstr>Questions and Comments</vt:lpstr>
    </vt:vector>
  </TitlesOfParts>
  <Company>City of New Smryna Beach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Eckroth, Natalia</dc:creator>
  <cp:lastModifiedBy>Farmer, Thomas</cp:lastModifiedBy>
  <cp:revision>70</cp:revision>
  <dcterms:created xsi:type="dcterms:W3CDTF">2020-07-10T15:17:52Z</dcterms:created>
  <dcterms:modified xsi:type="dcterms:W3CDTF">2021-08-11T18:48:01Z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0x010100E01C3D0C82F05349960B084D40C9C831</vt:lpwstr>
  </property>
</Properties>
</file>