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82" r:id="rId4"/>
    <p:sldId id="284" r:id="rId5"/>
    <p:sldId id="283" r:id="rId6"/>
    <p:sldId id="285" r:id="rId7"/>
    <p:sldId id="286" r:id="rId8"/>
    <p:sldId id="287" r:id="rId9"/>
    <p:sldId id="288" r:id="rId10"/>
    <p:sldId id="289" r:id="rId11"/>
    <p:sldId id="290" r:id="rId12"/>
    <p:sldId id="291" r:id="rId13"/>
    <p:sldId id="292" r:id="rId14"/>
    <p:sldId id="293" r:id="rId15"/>
    <p:sldId id="294" r:id="rId16"/>
    <p:sldId id="29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681416"/>
            <a:ext cx="10714007" cy="1668162"/>
          </a:xfrm>
        </p:spPr>
        <p:txBody>
          <a:bodyPr/>
          <a:lstStyle/>
          <a:p>
            <a:pPr algn="ctr"/>
            <a:br>
              <a:rPr lang="en-US" dirty="0"/>
            </a:br>
            <a:r>
              <a:rPr lang="en-US" sz="4800" dirty="0"/>
              <a:t>DEERING PARK INNOVATION CENTER </a:t>
            </a:r>
            <a:r>
              <a:rPr lang="en-US" dirty="0"/>
              <a:t>- </a:t>
            </a:r>
            <a:r>
              <a:rPr lang="en-US" sz="4000" dirty="0"/>
              <a:t>NEW SMYRNA BEACH </a:t>
            </a:r>
          </a:p>
        </p:txBody>
      </p:sp>
      <p:sp>
        <p:nvSpPr>
          <p:cNvPr id="3" name="Subtitle 2"/>
          <p:cNvSpPr>
            <a:spLocks noGrp="1"/>
          </p:cNvSpPr>
          <p:nvPr>
            <p:ph type="subTitle" idx="1"/>
          </p:nvPr>
        </p:nvSpPr>
        <p:spPr>
          <a:xfrm>
            <a:off x="1276046" y="5083904"/>
            <a:ext cx="7766936" cy="1316895"/>
          </a:xfrm>
        </p:spPr>
        <p:txBody>
          <a:bodyPr>
            <a:noAutofit/>
          </a:bodyPr>
          <a:lstStyle/>
          <a:p>
            <a:pPr algn="ctr"/>
            <a:r>
              <a:rPr lang="en-US" sz="3200" b="1" dirty="0"/>
              <a:t>Commission Workshop</a:t>
            </a:r>
          </a:p>
          <a:p>
            <a:pPr algn="ctr"/>
            <a:r>
              <a:rPr lang="en-US" sz="3200" b="1" dirty="0"/>
              <a:t>March 25, 2025</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776" y="457200"/>
            <a:ext cx="1787237" cy="2224216"/>
          </a:xfrm>
          <a:prstGeom prst="rect">
            <a:avLst/>
          </a:prstGeom>
        </p:spPr>
      </p:pic>
    </p:spTree>
    <p:extLst>
      <p:ext uri="{BB962C8B-B14F-4D97-AF65-F5344CB8AC3E}">
        <p14:creationId xmlns:p14="http://schemas.microsoft.com/office/powerpoint/2010/main" val="3839156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58BEE-1154-E8F6-F315-D9615C2974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C53E0-11A4-3486-CBA2-1DFB6515FF29}"/>
              </a:ext>
            </a:extLst>
          </p:cNvPr>
          <p:cNvSpPr>
            <a:spLocks noGrp="1"/>
          </p:cNvSpPr>
          <p:nvPr>
            <p:ph type="ctrTitle"/>
          </p:nvPr>
        </p:nvSpPr>
        <p:spPr>
          <a:xfrm>
            <a:off x="2182484" y="233178"/>
            <a:ext cx="6792703" cy="1272065"/>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CBDCFD63-142B-F0B6-9E54-F2E1DF482D56}"/>
              </a:ext>
            </a:extLst>
          </p:cNvPr>
          <p:cNvSpPr>
            <a:spLocks noGrp="1"/>
          </p:cNvSpPr>
          <p:nvPr>
            <p:ph type="subTitle" idx="1"/>
          </p:nvPr>
        </p:nvSpPr>
        <p:spPr>
          <a:xfrm>
            <a:off x="1457863" y="1090863"/>
            <a:ext cx="5648789" cy="5309937"/>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MAINTAIN NATURAL VEGETATION AREAS, HABITAT CORRIDORS AND CONSERVATION EASEMENTS. </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that a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minimum of 400 acres of natural vegetation areas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will be maintained and tied into the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approximately 71 square miles of wildlife habitat corridor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south of Deering Park Innovation Center. </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conservation easements for the natural vegetation areas will be layered with two or more beneficiaries to provide for perpetual conservation easements. </a:t>
            </a: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571556F-4399-83E8-A909-D6FD973C0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1026" name="Picture 2">
            <a:extLst>
              <a:ext uri="{FF2B5EF4-FFF2-40B4-BE49-F238E27FC236}">
                <a16:creationId xmlns:a16="http://schemas.microsoft.com/office/drawing/2014/main" id="{9FF8356D-42B6-D695-2444-5F36BFD6D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4764" y="1159451"/>
            <a:ext cx="4677236" cy="5587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94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0C7B0-9DD7-FB67-8F2C-0C681B4ADE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F4F45E-CB05-E168-2637-F02AB0D5FC70}"/>
              </a:ext>
            </a:extLst>
          </p:cNvPr>
          <p:cNvSpPr>
            <a:spLocks noGrp="1"/>
          </p:cNvSpPr>
          <p:nvPr>
            <p:ph type="ctrTitle"/>
          </p:nvPr>
        </p:nvSpPr>
        <p:spPr>
          <a:xfrm>
            <a:off x="2182485" y="233179"/>
            <a:ext cx="7003718" cy="1314268"/>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D5D93ECF-A2B0-E5E1-2814-94ED23F85100}"/>
              </a:ext>
            </a:extLst>
          </p:cNvPr>
          <p:cNvSpPr>
            <a:spLocks noGrp="1"/>
          </p:cNvSpPr>
          <p:nvPr>
            <p:ph type="subTitle" idx="1"/>
          </p:nvPr>
        </p:nvSpPr>
        <p:spPr>
          <a:xfrm>
            <a:off x="1748589" y="1668083"/>
            <a:ext cx="8042526" cy="5189917"/>
          </a:xfrm>
        </p:spPr>
        <p:txBody>
          <a:bodyPr>
            <a:noAutofit/>
          </a:bodyPr>
          <a:lstStyle/>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cost of maintaining the conservation easement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areas and preventing invasive species shall be borne by Deering Park Innovation Center or the Community Development District or Stewardship District that will provide for perpetual maintenance. </a:t>
            </a:r>
          </a:p>
          <a:p>
            <a:pPr marL="1257300" marR="0" lvl="2" indent="-342900" algn="l">
              <a:lnSpc>
                <a:spcPct val="115000"/>
              </a:lnSpc>
              <a:spcAft>
                <a:spcPts val="80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 50’ natural vegetation buffer is required along SR 44 to provide a viewshed and screen from traffic. </a:t>
            </a: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4FFF7F6-CF1D-E960-C1E2-8F1197C3F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4234009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46CB-3329-7350-F451-BDA53D95D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C797FB-FD23-71AF-F144-2F68A30FE65B}"/>
              </a:ext>
            </a:extLst>
          </p:cNvPr>
          <p:cNvSpPr>
            <a:spLocks noGrp="1"/>
          </p:cNvSpPr>
          <p:nvPr>
            <p:ph type="ctrTitle"/>
          </p:nvPr>
        </p:nvSpPr>
        <p:spPr>
          <a:xfrm>
            <a:off x="2296128" y="57405"/>
            <a:ext cx="6947448" cy="166097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31CF38D1-8F9E-1D60-F32C-5D7FC9EEEE76}"/>
              </a:ext>
            </a:extLst>
          </p:cNvPr>
          <p:cNvSpPr>
            <a:spLocks noGrp="1"/>
          </p:cNvSpPr>
          <p:nvPr>
            <p:ph type="subTitle" idx="1"/>
          </p:nvPr>
        </p:nvSpPr>
        <p:spPr>
          <a:xfrm>
            <a:off x="1748589" y="1471136"/>
            <a:ext cx="8042526" cy="5189917"/>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a:t>
            </a:r>
            <a:r>
              <a:rPr lang="en-US" sz="2000" b="1" kern="100" dirty="0">
                <a:latin typeface="Aptos" panose="020B0004020202020204" pitchFamily="34" charset="0"/>
                <a:ea typeface="Aptos" panose="020B0004020202020204" pitchFamily="34" charset="0"/>
                <a:cs typeface="Times New Roman" panose="02020603050405020304" pitchFamily="18" charset="0"/>
              </a:rPr>
              <a:t>PLAN FOR A LIVE, WORK, AND PLAY COMMUNITY THAT ENCOURAGES REDUCTION IN NEED FOR AUTOMOBILE TRAFFIC.</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PUD provides a mixed-use community that requires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bicycle  and personal electric vehicle connections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and to adjoining communities. </a:t>
            </a:r>
          </a:p>
          <a:p>
            <a:pPr marL="1257300" marR="0" lvl="2" indent="-342900" algn="l">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Although the community will be developed as a walkable, multi-modal friendly mixed-use development, there shall be </a:t>
            </a:r>
            <a:r>
              <a:rPr lang="en-US" sz="20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 reduction in required parking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as a result of the walkability and alternative transportation options.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l">
              <a:lnSpc>
                <a:spcPct val="115000"/>
              </a:lnSpc>
              <a:spcAft>
                <a:spcPts val="80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The PUD provides for a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commercial village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to provide shopping, restaurant and entertainment to the area west of I95 to reduce  traffic east of I95.</a:t>
            </a: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17D649D-5F73-8A2D-3398-7118ADAB2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2867951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0DA4A-3A8F-346B-5886-1B8520674A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57831-9947-E382-2F16-23AD5436070C}"/>
              </a:ext>
            </a:extLst>
          </p:cNvPr>
          <p:cNvSpPr>
            <a:spLocks noGrp="1"/>
          </p:cNvSpPr>
          <p:nvPr>
            <p:ph type="ctrTitle"/>
          </p:nvPr>
        </p:nvSpPr>
        <p:spPr>
          <a:xfrm>
            <a:off x="2196553" y="-132582"/>
            <a:ext cx="7383546" cy="166097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D47A41DA-84CD-B654-8C65-78336C9B731F}"/>
              </a:ext>
            </a:extLst>
          </p:cNvPr>
          <p:cNvSpPr>
            <a:spLocks noGrp="1"/>
          </p:cNvSpPr>
          <p:nvPr>
            <p:ph type="subTitle" idx="1"/>
          </p:nvPr>
        </p:nvSpPr>
        <p:spPr>
          <a:xfrm>
            <a:off x="1762657" y="1386729"/>
            <a:ext cx="8042526" cy="5189917"/>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PROVIDE A MEANS TO ENSURE COMPLIANCE WITH ALL PUD OBLIGATIONS DURING STAFF REVIEW OF EVERY PROJECT WITHIN DEERING PARK INNOVATION CENTER.</a:t>
            </a:r>
          </a:p>
          <a:p>
            <a:pPr marL="1257300" lvl="2" indent="-342900" algn="l">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The PUD provides that the Owner agrees to work with the staff to prepare a standard </a:t>
            </a:r>
            <a:r>
              <a:rPr lang="en-US" sz="2000" b="1"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checklist of all PUD requirements </a:t>
            </a:r>
            <a:r>
              <a:rPr lang="en-US" sz="2000"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to allow staff to review and confirm compliance for every new plat or site plan to ensure that any construction is consistent with the requirements of the Deering Park Innovation Center PUD.</a:t>
            </a:r>
          </a:p>
          <a:p>
            <a:pPr marL="1257300" lvl="2" indent="-342900" algn="l">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 The PUD provides that copy of said checklist showing compliance with every requirement shall be part of the record for every plat or site plan review.</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90AD1E1-B43C-14F8-81E6-32FFDC2F0A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28445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91009-3CBB-D166-F181-B38B03434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B60E25-BCD7-BA42-0ECE-EA58B82C95F9}"/>
              </a:ext>
            </a:extLst>
          </p:cNvPr>
          <p:cNvSpPr>
            <a:spLocks noGrp="1"/>
          </p:cNvSpPr>
          <p:nvPr>
            <p:ph type="ctrTitle"/>
          </p:nvPr>
        </p:nvSpPr>
        <p:spPr>
          <a:xfrm>
            <a:off x="2182485" y="1"/>
            <a:ext cx="7608630" cy="1463040"/>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C15978CE-BAA9-09ED-DC44-402E063ED8D2}"/>
              </a:ext>
            </a:extLst>
          </p:cNvPr>
          <p:cNvSpPr>
            <a:spLocks noGrp="1"/>
          </p:cNvSpPr>
          <p:nvPr>
            <p:ph type="subTitle" idx="1"/>
          </p:nvPr>
        </p:nvSpPr>
        <p:spPr>
          <a:xfrm>
            <a:off x="1748589" y="1063668"/>
            <a:ext cx="8042526" cy="5189917"/>
          </a:xfrm>
        </p:spPr>
        <p:txBody>
          <a:bodyPr>
            <a:noAutofit/>
          </a:bodyPr>
          <a:lstStyle/>
          <a:p>
            <a:pPr marR="0" lvl="0" algn="just">
              <a:lnSpc>
                <a:spcPct val="115000"/>
              </a:lnSpc>
            </a:pPr>
            <a:r>
              <a:rPr lang="en-US" sz="2000" b="1" kern="100" dirty="0">
                <a:solidFill>
                  <a:srgbClr val="000000"/>
                </a:solidFill>
                <a:effectLst/>
                <a:latin typeface="Aptos" panose="020B0004020202020204" pitchFamily="34" charset="0"/>
                <a:ea typeface="Aptos" panose="020B0004020202020204" pitchFamily="34" charset="0"/>
                <a:cs typeface="Calibri" panose="020F0502020204030204" pitchFamily="34" charset="0"/>
              </a:rPr>
              <a:t>GOAL: PROVIDE FOR RESILENCY AND SUSTAINABILTY.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The PUD provides</a:t>
            </a: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 for stormwater designs that will </a:t>
            </a:r>
            <a:r>
              <a:rPr lang="en-US" sz="2000" b="1"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redirect unprecedented stormwater </a:t>
            </a: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into areas to allow for recharge and restoration of wetlands.</a:t>
            </a:r>
          </a:p>
          <a:p>
            <a:pPr marL="1257300" marR="0" lvl="2" indent="-342900" algn="just">
              <a:lnSpc>
                <a:spcPct val="115000"/>
              </a:lnSpc>
              <a:buFont typeface="Arial" panose="020B0604020202020204" pitchFamily="34" charset="0"/>
              <a:buChar char="•"/>
            </a:pP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The PUD provides</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that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utility designs shall </a:t>
            </a:r>
            <a:r>
              <a:rPr lang="en-US" sz="2000" b="1" kern="1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plan for such unprecedented storm events by hardening its infrastructure</a:t>
            </a:r>
            <a:r>
              <a:rPr lang="en-US" sz="2000" kern="1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All electrical service, internet service and key traffic signalization are required to be  placed underground at a safe depth to protect those lines from storm impacts.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that all construction shall adhere to higher standards to accomplish water and energy efficiency and conservation.</a:t>
            </a:r>
          </a:p>
          <a:p>
            <a:pPr marL="1257300" lvl="2" indent="-342900" algn="just">
              <a:lnSpc>
                <a:spcPct val="115000"/>
              </a:lnSpc>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that a minimum of 50% of the site will be open space.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buFont typeface="Arial" panose="020B0604020202020204" pitchFamily="34" charset="0"/>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ctr">
              <a:buFont typeface="Arial" panose="020B0604020202020204" pitchFamily="34" charset="0"/>
              <a:buChar char="•"/>
            </a:pPr>
            <a:endParaRPr lang="en-US" sz="3200" dirty="0">
              <a:latin typeface="Aptos" panose="020B000402020202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384EE68-5C77-13F9-9D5C-A02188241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188668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323B3-CFF9-9F4E-362B-75327439DC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5BE3FF-7265-EE5E-A655-21687D5009EC}"/>
              </a:ext>
            </a:extLst>
          </p:cNvPr>
          <p:cNvSpPr>
            <a:spLocks noGrp="1"/>
          </p:cNvSpPr>
          <p:nvPr>
            <p:ph type="ctrTitle"/>
          </p:nvPr>
        </p:nvSpPr>
        <p:spPr>
          <a:xfrm>
            <a:off x="2182484" y="0"/>
            <a:ext cx="7313207" cy="1434905"/>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221A401D-C186-F0E7-BC15-AC1D4C15C7ED}"/>
              </a:ext>
            </a:extLst>
          </p:cNvPr>
          <p:cNvSpPr>
            <a:spLocks noGrp="1"/>
          </p:cNvSpPr>
          <p:nvPr>
            <p:ph type="subTitle" idx="1"/>
          </p:nvPr>
        </p:nvSpPr>
        <p:spPr>
          <a:xfrm>
            <a:off x="1350498" y="1055077"/>
            <a:ext cx="8440617" cy="5569745"/>
          </a:xfrm>
        </p:spPr>
        <p:txBody>
          <a:bodyPr>
            <a:noAutofit/>
          </a:bodyPr>
          <a:lstStyle/>
          <a:p>
            <a:pPr marL="1257300" lvl="2" indent="-342900" algn="just">
              <a:lnSpc>
                <a:spcPct val="115000"/>
              </a:lnSpc>
              <a:spcAft>
                <a:spcPts val="800"/>
              </a:spcAft>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that Deering Park Innovation Center shall utilize the </a:t>
            </a:r>
            <a:r>
              <a:rPr lang="en-US" sz="20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Sustainable Floridians Certification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 Monitoring Program (SF CAMP), developed by the University of Florida, as may be amended from time to time.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spcAft>
                <a:spcPts val="800"/>
              </a:spcAft>
              <a:buFont typeface="Arial" panose="020B0604020202020204" pitchFamily="34" charset="0"/>
              <a:buChar char="•"/>
            </a:pP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The PUD provides that a</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ll landscape plant materials shall be either </a:t>
            </a:r>
            <a:r>
              <a:rPr lang="en-US" sz="20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Florida native species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or Florida Friendly plant material to reduce or eliminate the need for irrigation and replanting.</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spcAft>
                <a:spcPts val="800"/>
              </a:spcAft>
              <a:buFont typeface="Arial" panose="020B0604020202020204" pitchFamily="34" charset="0"/>
              <a:buChar char="•"/>
            </a:pP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The PUD provides that p</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lanning for colors for buildings shall include the consideration of the use of higher light reflective values for paint and roofing materials.</a:t>
            </a:r>
          </a:p>
          <a:p>
            <a:pPr marL="1257300" lvl="2" indent="-342900" algn="just">
              <a:lnSpc>
                <a:spcPct val="115000"/>
              </a:lnSpc>
              <a:spcAft>
                <a:spcPts val="800"/>
              </a:spcAft>
              <a:buFont typeface="Arial" panose="020B0604020202020204" pitchFamily="34" charset="0"/>
              <a:buChar char="•"/>
            </a:pPr>
            <a:r>
              <a:rPr lang="en-US" sz="2000"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The PUD provides that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residences will meet the </a:t>
            </a:r>
            <a:r>
              <a:rPr lang="en-US" sz="20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Energy Star </a:t>
            </a: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program standards. </a:t>
            </a:r>
          </a:p>
          <a:p>
            <a:pPr marR="0" lvl="2" algn="just">
              <a:lnSpc>
                <a:spcPct val="115000"/>
              </a:lnSpc>
              <a:spcAft>
                <a:spcPts val="800"/>
              </a:spcAft>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ctr">
              <a:buFont typeface="Arial" panose="020B0604020202020204" pitchFamily="34" charset="0"/>
              <a:buChar char="•"/>
            </a:pPr>
            <a:endParaRPr lang="en-US" sz="3200" dirty="0">
              <a:latin typeface="Aptos" panose="020B000402020202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ED56B58-F524-2B48-B12C-91F5DC735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2721878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901D8-E88B-123F-ECBD-F8584E0B44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EE4F7-394A-4EB9-0EAC-A05594F76F9B}"/>
              </a:ext>
            </a:extLst>
          </p:cNvPr>
          <p:cNvSpPr>
            <a:spLocks noGrp="1"/>
          </p:cNvSpPr>
          <p:nvPr>
            <p:ph type="ctrTitle"/>
          </p:nvPr>
        </p:nvSpPr>
        <p:spPr>
          <a:xfrm>
            <a:off x="2182484" y="233178"/>
            <a:ext cx="7313207" cy="120172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7E2DC975-7C32-E051-A2DC-F005782D05CA}"/>
              </a:ext>
            </a:extLst>
          </p:cNvPr>
          <p:cNvSpPr>
            <a:spLocks noGrp="1"/>
          </p:cNvSpPr>
          <p:nvPr>
            <p:ph type="subTitle" idx="1"/>
          </p:nvPr>
        </p:nvSpPr>
        <p:spPr>
          <a:xfrm>
            <a:off x="820141" y="1058779"/>
            <a:ext cx="7313207" cy="5566043"/>
          </a:xfrm>
        </p:spPr>
        <p:txBody>
          <a:bodyPr>
            <a:noAutofit/>
          </a:bodyPr>
          <a:lstStyle/>
          <a:p>
            <a:pPr marL="1257300" marR="0" lvl="2" indent="-342900" algn="just">
              <a:lnSpc>
                <a:spcPct val="115000"/>
              </a:lnSpc>
              <a:spcAft>
                <a:spcPts val="800"/>
              </a:spcAft>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that the plan shall encourage the planting of shade trees along pedestrian paths as protection from the sun </a:t>
            </a:r>
          </a:p>
          <a:p>
            <a:pPr marL="1257300" lvl="2" indent="-342900" algn="just">
              <a:lnSpc>
                <a:spcPct val="115000"/>
              </a:lnSpc>
              <a:spcAft>
                <a:spcPts val="800"/>
              </a:spcAft>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the stormwater management system lakes shall encourage dual use of the lakes by allowing the lakes to also be used as amenities.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1257300" marR="0" lvl="2" indent="-342900" algn="just">
              <a:lnSpc>
                <a:spcPct val="115000"/>
              </a:lnSpc>
              <a:spcAft>
                <a:spcPts val="800"/>
              </a:spcAft>
              <a:buFont typeface="Arial" panose="020B0604020202020204" pitchFamily="34" charset="0"/>
              <a:buChar char="•"/>
            </a:pPr>
            <a:r>
              <a:rPr lang="en-US" sz="20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The PUD provides that the stormwater management system shall be designed to provide habitat by providing for the planting of a minimum of 50% of the slopes in appropriate native vegetation and the creation of vegetated littoral shelves within no less than 25% of the shoreline of the stormwater management system lakes.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indent="-342900" algn="ctr">
              <a:buFont typeface="Arial" panose="020B0604020202020204" pitchFamily="34" charset="0"/>
              <a:buChar char="•"/>
            </a:pPr>
            <a:endParaRPr lang="en-US" sz="3200" dirty="0">
              <a:latin typeface="Aptos" panose="020B000402020202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0AE3C2D-6835-CDAA-4D99-151B8C990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2050" name="Picture 2" descr="Pin by James on In my tree | Sidewalk, Tree, Structures">
            <a:extLst>
              <a:ext uri="{FF2B5EF4-FFF2-40B4-BE49-F238E27FC236}">
                <a16:creationId xmlns:a16="http://schemas.microsoft.com/office/drawing/2014/main" id="{C5EEEFDF-26DD-BE4D-C3BE-E0E717A8D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7753" y="1058779"/>
            <a:ext cx="3904247" cy="5205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255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2484" y="233178"/>
            <a:ext cx="6680161" cy="166097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p:cNvSpPr>
            <a:spLocks noGrp="1"/>
          </p:cNvSpPr>
          <p:nvPr>
            <p:ph type="subTitle" idx="1"/>
          </p:nvPr>
        </p:nvSpPr>
        <p:spPr>
          <a:xfrm>
            <a:off x="1457864" y="1894155"/>
            <a:ext cx="8225405" cy="4250591"/>
          </a:xfrm>
        </p:spPr>
        <p:txBody>
          <a:bodyPr>
            <a:noAutofit/>
          </a:bodyPr>
          <a:lstStyle/>
          <a:p>
            <a:pPr marL="342900" indent="-342900" algn="l">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Proposed Deering Park PUD is consistent with the New Smyrna Beach Comprehensive Plan designation of Industrial Mixed Use. </a:t>
            </a:r>
          </a:p>
          <a:p>
            <a:pPr marL="342900" indent="-342900" algn="l">
              <a:buFont typeface="Arial" panose="020B0604020202020204" pitchFamily="34" charset="0"/>
              <a:buChar char="•"/>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Deering Park PUD Master Development Agreement is a contract between the landowner and the City with strong requirements and </a:t>
            </a:r>
            <a:r>
              <a:rPr lang="en-US" sz="2400" kern="100" dirty="0">
                <a:latin typeface="Aptos" panose="020B0004020202020204" pitchFamily="34" charset="0"/>
                <a:ea typeface="Aptos" panose="020B0004020202020204" pitchFamily="34" charset="0"/>
                <a:cs typeface="Times New Roman" panose="02020603050405020304" pitchFamily="18" charset="0"/>
              </a:rPr>
              <a:t>written obligations </a:t>
            </a:r>
            <a:r>
              <a:rPr lang="en-US" sz="2400" kern="100" dirty="0">
                <a:effectLst/>
                <a:latin typeface="Aptos" panose="020B0004020202020204" pitchFamily="34" charset="0"/>
                <a:ea typeface="Aptos" panose="020B0004020202020204" pitchFamily="34" charset="0"/>
                <a:cs typeface="Times New Roman" panose="02020603050405020304" pitchFamily="18" charset="0"/>
              </a:rPr>
              <a:t>to accomplish the City goals. </a:t>
            </a:r>
          </a:p>
          <a:p>
            <a:pPr marL="342900" indent="-342900" algn="l">
              <a:buFont typeface="Arial" panose="020B0604020202020204" pitchFamily="34" charset="0"/>
              <a:buChar char="•"/>
            </a:pPr>
            <a:r>
              <a:rPr lang="en-US" sz="2400" kern="100" dirty="0">
                <a:latin typeface="Aptos" panose="020B0004020202020204" pitchFamily="34" charset="0"/>
                <a:ea typeface="Aptos" panose="020B0004020202020204" pitchFamily="34" charset="0"/>
                <a:cs typeface="Times New Roman" panose="02020603050405020304" pitchFamily="18" charset="0"/>
              </a:rPr>
              <a:t>The agreements contained in the PUD Master Development Agreement will continue as requirements for the property  regardless of any ownership.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F37C41B-09C6-E674-1E72-D7BFE7F7C9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168334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DA52F-4213-4E97-AABD-5150E6E00E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0E005F-A9CF-9874-48B3-B2FD53652FEF}"/>
              </a:ext>
            </a:extLst>
          </p:cNvPr>
          <p:cNvSpPr>
            <a:spLocks noGrp="1"/>
          </p:cNvSpPr>
          <p:nvPr>
            <p:ph type="ctrTitle"/>
          </p:nvPr>
        </p:nvSpPr>
        <p:spPr>
          <a:xfrm>
            <a:off x="2182485" y="233179"/>
            <a:ext cx="6806770" cy="1300200"/>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08812A78-000A-3CFD-1730-46CC1370CF66}"/>
              </a:ext>
            </a:extLst>
          </p:cNvPr>
          <p:cNvSpPr>
            <a:spLocks noGrp="1"/>
          </p:cNvSpPr>
          <p:nvPr>
            <p:ph type="subTitle" idx="1"/>
          </p:nvPr>
        </p:nvSpPr>
        <p:spPr>
          <a:xfrm>
            <a:off x="3311476" y="1237957"/>
            <a:ext cx="6113878" cy="5190979"/>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INCREASE </a:t>
            </a:r>
            <a:r>
              <a:rPr lang="en-US" sz="2000" b="1" kern="100" dirty="0">
                <a:latin typeface="Aptos" panose="020B0004020202020204" pitchFamily="34" charset="0"/>
                <a:ea typeface="Aptos" panose="020B0004020202020204" pitchFamily="34" charset="0"/>
                <a:cs typeface="Times New Roman" panose="02020603050405020304" pitchFamily="18" charset="0"/>
              </a:rPr>
              <a:t>THE NON-RESIDENTIAL TAX BASE TO RELIEVE TAX BURDEN ON RESIDENTS</a:t>
            </a:r>
          </a:p>
          <a:p>
            <a:pPr marL="342900" marR="0" lvl="0"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PUD requires a half million sq. ft. of non-	residential 	projects to be constructed and 	another half million sq. ft. of non-residential 	projects to be permitted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before </a:t>
            </a:r>
            <a:r>
              <a:rPr lang="en-US" sz="2000" b="1" kern="100">
                <a:effectLst/>
                <a:latin typeface="Aptos" panose="020B0004020202020204" pitchFamily="34" charset="0"/>
                <a:ea typeface="Aptos" panose="020B0004020202020204" pitchFamily="34" charset="0"/>
                <a:cs typeface="Times New Roman" panose="02020603050405020304" pitchFamily="18" charset="0"/>
              </a:rPr>
              <a:t>a single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residential home is built. </a:t>
            </a:r>
          </a:p>
          <a:p>
            <a:pPr marL="342900" marR="0" lvl="0"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Upon build out, this one project will increase non-residential tax valuations by approximately 2</a:t>
            </a:r>
            <a:r>
              <a:rPr lang="en-US" sz="2000" kern="100" dirty="0">
                <a:latin typeface="Aptos" panose="020B0004020202020204" pitchFamily="34" charset="0"/>
                <a:ea typeface="Aptos" panose="020B0004020202020204" pitchFamily="34" charset="0"/>
                <a:cs typeface="Times New Roman" panose="02020603050405020304" pitchFamily="18" charset="0"/>
              </a:rPr>
              <a:t>.7</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billion dollars and adjust tax revenues from 83% residential to </a:t>
            </a:r>
            <a:r>
              <a:rPr lang="en-US" sz="2000" kern="100" dirty="0">
                <a:latin typeface="Aptos" panose="020B0004020202020204" pitchFamily="34" charset="0"/>
                <a:ea typeface="Aptos" panose="020B0004020202020204" pitchFamily="34" charset="0"/>
                <a:cs typeface="Times New Roman" panose="02020603050405020304" pitchFamily="18" charset="0"/>
              </a:rPr>
              <a:t>63</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residential. </a:t>
            </a: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144E23-91B9-9302-326A-D56E99003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5" name="Picture 4">
            <a:extLst>
              <a:ext uri="{FF2B5EF4-FFF2-40B4-BE49-F238E27FC236}">
                <a16:creationId xmlns:a16="http://schemas.microsoft.com/office/drawing/2014/main" id="{B1C7B614-A43A-010F-58A9-66B57147ECB6}"/>
              </a:ext>
            </a:extLst>
          </p:cNvPr>
          <p:cNvPicPr>
            <a:picLocks noChangeAspect="1"/>
          </p:cNvPicPr>
          <p:nvPr/>
        </p:nvPicPr>
        <p:blipFill rotWithShape="1">
          <a:blip r:embed="rId3"/>
          <a:srcRect l="34456" t="32763" r="32532" b="15099"/>
          <a:stretch/>
        </p:blipFill>
        <p:spPr bwMode="auto">
          <a:xfrm>
            <a:off x="123210" y="2236764"/>
            <a:ext cx="3188266" cy="26025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942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50849-671F-92E2-BA7C-4B70A2B87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BA4DBD-0527-03AD-BB57-C533781DC7F6}"/>
              </a:ext>
            </a:extLst>
          </p:cNvPr>
          <p:cNvSpPr>
            <a:spLocks noGrp="1"/>
          </p:cNvSpPr>
          <p:nvPr>
            <p:ph type="ctrTitle"/>
          </p:nvPr>
        </p:nvSpPr>
        <p:spPr>
          <a:xfrm>
            <a:off x="2182484" y="233179"/>
            <a:ext cx="7045921" cy="1300200"/>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3842A30D-5C95-9D19-7EEF-528C9B4659EB}"/>
              </a:ext>
            </a:extLst>
          </p:cNvPr>
          <p:cNvSpPr>
            <a:spLocks noGrp="1"/>
          </p:cNvSpPr>
          <p:nvPr>
            <p:ph type="subTitle" idx="1"/>
          </p:nvPr>
        </p:nvSpPr>
        <p:spPr>
          <a:xfrm>
            <a:off x="1457864" y="1228826"/>
            <a:ext cx="7792226" cy="4978902"/>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PROVIDE STORMWATER RESILIENCY STANDARDS TO </a:t>
            </a:r>
            <a:r>
              <a:rPr lang="en-US" sz="2000" b="1" kern="100" dirty="0">
                <a:latin typeface="Aptos" panose="020B0004020202020204" pitchFamily="34" charset="0"/>
                <a:ea typeface="Aptos" panose="020B0004020202020204" pitchFamily="34" charset="0"/>
                <a:cs typeface="Times New Roman" panose="02020603050405020304" pitchFamily="18" charset="0"/>
              </a:rPr>
              <a:t>PROTECT NEIGHBORHOODS FROM FLOODING.</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a comprehensive stormwater system for the entirety of the 1600+ acre parcel. </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a:t>
            </a:r>
            <a:r>
              <a:rPr lang="en-US" sz="2000" kern="100" dirty="0">
                <a:latin typeface="Aptos" panose="020B0004020202020204" pitchFamily="34" charset="0"/>
                <a:ea typeface="Aptos" panose="020B0004020202020204" pitchFamily="34" charset="0"/>
                <a:cs typeface="Times New Roman" panose="02020603050405020304" pitchFamily="18" charset="0"/>
              </a:rPr>
              <a:t>provides that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extensive regional studies and design will be conducted to redirect massive, hurricane level stormwater away from residential areas and to the south into a 3700+ </a:t>
            </a:r>
            <a:r>
              <a:rPr lang="en-US" sz="2000" kern="100" dirty="0">
                <a:latin typeface="Aptos" panose="020B0004020202020204" pitchFamily="34" charset="0"/>
                <a:ea typeface="Aptos" panose="020B0004020202020204" pitchFamily="34" charset="0"/>
                <a:cs typeface="Times New Roman" panose="02020603050405020304" pitchFamily="18" charset="0"/>
              </a:rPr>
              <a:t> acre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conservation easement to hold and to prevent stormwater damage during unprecedented flood events. </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that studies, design and permits are reviewed by City and requires public meeting to ensure goals are met. </a:t>
            </a:r>
          </a:p>
          <a:p>
            <a:pPr marL="1257300" lvl="2" indent="-342900" algn="l">
              <a:lnSpc>
                <a:spcPct val="115000"/>
              </a:lnSpc>
              <a:buFont typeface="Arial" panose="020B0604020202020204" pitchFamily="34" charset="0"/>
              <a:buChar char="•"/>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33194C9-CA5D-36EA-84AA-C6B5C0BCD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306565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CBC20-7345-90BE-3AAF-52F1377E2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51084-79DB-84CC-AE4F-A4A53353E4D0}"/>
              </a:ext>
            </a:extLst>
          </p:cNvPr>
          <p:cNvSpPr>
            <a:spLocks noGrp="1"/>
          </p:cNvSpPr>
          <p:nvPr>
            <p:ph type="ctrTitle"/>
          </p:nvPr>
        </p:nvSpPr>
        <p:spPr>
          <a:xfrm>
            <a:off x="2182484" y="233178"/>
            <a:ext cx="6877109" cy="1286133"/>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E82CA337-4F4D-CE12-E72A-774A793A905D}"/>
              </a:ext>
            </a:extLst>
          </p:cNvPr>
          <p:cNvSpPr>
            <a:spLocks noGrp="1"/>
          </p:cNvSpPr>
          <p:nvPr>
            <p:ph type="subTitle" idx="1"/>
          </p:nvPr>
        </p:nvSpPr>
        <p:spPr>
          <a:xfrm>
            <a:off x="786063" y="1645921"/>
            <a:ext cx="6481011" cy="4978902"/>
          </a:xfrm>
        </p:spPr>
        <p:txBody>
          <a:bodyPr>
            <a:noAutofit/>
          </a:bodyPr>
          <a:lstStyle/>
          <a:p>
            <a:pPr marL="1257300" lvl="2" indent="-342900" algn="l">
              <a:lnSpc>
                <a:spcPct val="115000"/>
              </a:lnSpc>
              <a:spcAft>
                <a:spcPts val="80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prohibits any stormwater runoff </a:t>
            </a:r>
            <a:r>
              <a:rPr lang="en-US" sz="2000" b="1" kern="100" dirty="0">
                <a:latin typeface="Aptos" panose="020B0004020202020204" pitchFamily="34" charset="0"/>
                <a:ea typeface="Aptos" panose="020B0004020202020204" pitchFamily="34" charset="0"/>
                <a:cs typeface="Times New Roman" panose="02020603050405020304" pitchFamily="18" charset="0"/>
              </a:rPr>
              <a:t>from Innovation Center in</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to Venetian Bay Community and Utilities  Commission property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and requires any runoff in culverts under I 95 to be equal or less than undeveloped amount. </a:t>
            </a:r>
          </a:p>
          <a:p>
            <a:pPr marL="1257300" marR="0" lvl="2" indent="-342900" algn="l">
              <a:lnSpc>
                <a:spcPct val="115000"/>
              </a:lnSpc>
              <a:spcAft>
                <a:spcPts val="800"/>
              </a:spcAft>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No construction is permitted until the comprehensive stormwater system is developed and approved by the landowner, the City and St. Johns River Water Management District. </a:t>
            </a: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C42C17B1-409B-8CD4-75DF-A9A962C03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5" name="Picture 4">
            <a:extLst>
              <a:ext uri="{FF2B5EF4-FFF2-40B4-BE49-F238E27FC236}">
                <a16:creationId xmlns:a16="http://schemas.microsoft.com/office/drawing/2014/main" id="{20B42DE9-248B-9B5A-692C-C3A2C02616A6}"/>
              </a:ext>
            </a:extLst>
          </p:cNvPr>
          <p:cNvPicPr>
            <a:picLocks noChangeAspect="1"/>
          </p:cNvPicPr>
          <p:nvPr/>
        </p:nvPicPr>
        <p:blipFill rotWithShape="1">
          <a:blip r:embed="rId3"/>
          <a:srcRect l="40224" t="12536" r="20032" b="17379"/>
          <a:stretch/>
        </p:blipFill>
        <p:spPr bwMode="auto">
          <a:xfrm>
            <a:off x="7094835" y="1063668"/>
            <a:ext cx="4973955" cy="49339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294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E8A8-D3AF-7AD2-931A-38F4B06C3C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7AD11-35C1-58DB-F3BC-207A14FEC724}"/>
              </a:ext>
            </a:extLst>
          </p:cNvPr>
          <p:cNvSpPr>
            <a:spLocks noGrp="1"/>
          </p:cNvSpPr>
          <p:nvPr>
            <p:ph type="ctrTitle"/>
          </p:nvPr>
        </p:nvSpPr>
        <p:spPr>
          <a:xfrm>
            <a:off x="2182485" y="233179"/>
            <a:ext cx="7102192" cy="1215794"/>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F470D57C-46A1-5143-31ED-AC8DC17D5C11}"/>
              </a:ext>
            </a:extLst>
          </p:cNvPr>
          <p:cNvSpPr>
            <a:spLocks noGrp="1"/>
          </p:cNvSpPr>
          <p:nvPr>
            <p:ph type="subTitle" idx="1"/>
          </p:nvPr>
        </p:nvSpPr>
        <p:spPr>
          <a:xfrm>
            <a:off x="1748589" y="1645921"/>
            <a:ext cx="7792226" cy="4978902"/>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REQUIRE </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ACCOUNTABILITY</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 FOR ENSURING THE STORMWATER MANAGEMENT SYSTEM WORKS AS </a:t>
            </a:r>
            <a:r>
              <a:rPr lang="en-US" sz="2000" b="1" kern="100" dirty="0">
                <a:latin typeface="Aptos" panose="020B0004020202020204" pitchFamily="34" charset="0"/>
                <a:ea typeface="Aptos" panose="020B0004020202020204" pitchFamily="34" charset="0"/>
                <a:cs typeface="Times New Roman" panose="02020603050405020304" pitchFamily="18" charset="0"/>
              </a:rPr>
              <a:t>DESIGNED AND IS MAINTAINED IN PERPETUITY. </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an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annual analysis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of stormwater management system to ensure the system continues to work as designed and complies with the goals withing the PUD, including no runoff from Deering Park Innovation Center into Venetian Bay Community, the Utilities Commission property, or any runoff increase east of Interstate 95.</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Analysis paid for by Deering Park Innovation Center and shared with City to confirm same. </a:t>
            </a: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D4619E8-2A6F-5ADD-E328-FD1F94FFB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315168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96DDC-F586-DD62-4ACB-A65D7E14A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BF87FD-AEE1-EBF2-D67B-FF18DEA329A7}"/>
              </a:ext>
            </a:extLst>
          </p:cNvPr>
          <p:cNvSpPr>
            <a:spLocks noGrp="1"/>
          </p:cNvSpPr>
          <p:nvPr>
            <p:ph type="ctrTitle"/>
          </p:nvPr>
        </p:nvSpPr>
        <p:spPr>
          <a:xfrm>
            <a:off x="2182485" y="233179"/>
            <a:ext cx="6919312" cy="1243930"/>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B6F0537C-E2F8-AA13-89EA-62B96CA764C4}"/>
              </a:ext>
            </a:extLst>
          </p:cNvPr>
          <p:cNvSpPr>
            <a:spLocks noGrp="1"/>
          </p:cNvSpPr>
          <p:nvPr>
            <p:ph type="subTitle" idx="1"/>
          </p:nvPr>
        </p:nvSpPr>
        <p:spPr>
          <a:xfrm>
            <a:off x="1748589" y="1283368"/>
            <a:ext cx="7792226" cy="5341455"/>
          </a:xfrm>
        </p:spPr>
        <p:txBody>
          <a:bodyPr>
            <a:noAutofit/>
          </a:bodyPr>
          <a:lstStyle/>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an as built survey</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to be reviewed and confirmed by an independent surveyor, to be provided to the City to confirm the stormwater system is constructed in accordance with the requirements of all permits. </a:t>
            </a:r>
          </a:p>
          <a:p>
            <a:pPr marL="125730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the responsibility for the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regular maintenance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of the stormwater management system and ensures </a:t>
            </a:r>
            <a:r>
              <a:rPr lang="en-US" sz="2000" kern="100" dirty="0">
                <a:latin typeface="Aptos" panose="020B0004020202020204" pitchFamily="34" charset="0"/>
                <a:ea typeface="Aptos" panose="020B0004020202020204" pitchFamily="34" charset="0"/>
                <a:cs typeface="Times New Roman" panose="02020603050405020304" pitchFamily="18" charset="0"/>
              </a:rPr>
              <a:t>maintenance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by providing for the creation of a taxing district on Deering Park Innovation Center to ensure governmental and fiduciary requirements and responsibilities for permanent funding. </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requires </a:t>
            </a:r>
            <a:r>
              <a:rPr lang="en-US" sz="2000" kern="100" dirty="0">
                <a:latin typeface="Aptos" panose="020B0004020202020204" pitchFamily="34" charset="0"/>
                <a:ea typeface="Aptos" panose="020B0004020202020204" pitchFamily="34" charset="0"/>
                <a:cs typeface="Times New Roman" panose="02020603050405020304" pitchFamily="18" charset="0"/>
              </a:rPr>
              <a:t>Landowner to provide a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Stormwater Maintenance Bond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to ensure an immediate  funding source in the event any repairs or reconstruction is required. </a:t>
            </a:r>
          </a:p>
          <a:p>
            <a:pPr marL="342900" indent="-342900" algn="l">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AA4DE19-E780-2E25-A46C-8BB19EFC39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spTree>
    <p:extLst>
      <p:ext uri="{BB962C8B-B14F-4D97-AF65-F5344CB8AC3E}">
        <p14:creationId xmlns:p14="http://schemas.microsoft.com/office/powerpoint/2010/main" val="4285876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442F9-CA52-8AFC-C690-3272AB99B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348788-7293-5ACF-3ADC-F6447F85127D}"/>
              </a:ext>
            </a:extLst>
          </p:cNvPr>
          <p:cNvSpPr>
            <a:spLocks noGrp="1"/>
          </p:cNvSpPr>
          <p:nvPr>
            <p:ph type="ctrTitle"/>
          </p:nvPr>
        </p:nvSpPr>
        <p:spPr>
          <a:xfrm>
            <a:off x="2037335" y="-124489"/>
            <a:ext cx="7214733" cy="166097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183B9C1A-9E32-9C98-3C50-2048FE3467A5}"/>
              </a:ext>
            </a:extLst>
          </p:cNvPr>
          <p:cNvSpPr>
            <a:spLocks noGrp="1"/>
          </p:cNvSpPr>
          <p:nvPr>
            <p:ph type="subTitle" idx="1"/>
          </p:nvPr>
        </p:nvSpPr>
        <p:spPr>
          <a:xfrm>
            <a:off x="1171074" y="1645921"/>
            <a:ext cx="6593305" cy="4978902"/>
          </a:xfrm>
        </p:spPr>
        <p:txBody>
          <a:bodyPr>
            <a:noAutofit/>
          </a:bodyPr>
          <a:lstStyle/>
          <a:p>
            <a:pPr marR="0" lvl="0" algn="l">
              <a:lnSpc>
                <a:spcPct val="115000"/>
              </a:lnSpc>
            </a:pPr>
            <a:r>
              <a:rPr lang="en-US" sz="2000" b="1" kern="100" dirty="0">
                <a:effectLst/>
                <a:latin typeface="Aptos" panose="020B0004020202020204" pitchFamily="34" charset="0"/>
                <a:ea typeface="Aptos" panose="020B0004020202020204" pitchFamily="34" charset="0"/>
                <a:cs typeface="Times New Roman" panose="02020603050405020304" pitchFamily="18" charset="0"/>
              </a:rPr>
              <a:t>GOAL: INCREASE PUBLIC INFRASTRUCTURE AND AMENITIES WEST OF I95.</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minimum 55-acre parcel to the City for community use and sports complex.</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a minimum 10-acre parcel for a new Police substation.</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an 8-acre parcel for utility commission use.</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a 35-acre parcel for a new school, </a:t>
            </a:r>
            <a:r>
              <a:rPr lang="en-US" sz="2000" kern="100" dirty="0">
                <a:latin typeface="Aptos" panose="020B0004020202020204" pitchFamily="34" charset="0"/>
                <a:ea typeface="Aptos" panose="020B0004020202020204" pitchFamily="34" charset="0"/>
                <a:cs typeface="Times New Roman" panose="02020603050405020304" pitchFamily="18" charset="0"/>
              </a:rPr>
              <a:t>intended as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a CTE </a:t>
            </a:r>
            <a:r>
              <a:rPr lang="en-US" sz="2000" kern="100" dirty="0">
                <a:latin typeface="Aptos" panose="020B0004020202020204" pitchFamily="34" charset="0"/>
                <a:ea typeface="Aptos" panose="020B0004020202020204" pitchFamily="34" charset="0"/>
                <a:cs typeface="Times New Roman" panose="02020603050405020304" pitchFamily="18" charset="0"/>
              </a:rPr>
              <a:t>High School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that will </a:t>
            </a:r>
            <a:r>
              <a:rPr lang="en-US" sz="2000" kern="100" dirty="0">
                <a:latin typeface="Aptos" panose="020B0004020202020204" pitchFamily="34" charset="0"/>
                <a:ea typeface="Aptos" panose="020B0004020202020204" pitchFamily="34" charset="0"/>
                <a:cs typeface="Times New Roman" panose="02020603050405020304" pitchFamily="18" charset="0"/>
              </a:rPr>
              <a:t>connect</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students to the business park.</a:t>
            </a: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B5BCB48-DB22-866E-BE3D-31183E31D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6" name="Picture 5">
            <a:extLst>
              <a:ext uri="{FF2B5EF4-FFF2-40B4-BE49-F238E27FC236}">
                <a16:creationId xmlns:a16="http://schemas.microsoft.com/office/drawing/2014/main" id="{DE7CDBE6-A027-05AB-6907-322B7E793E02}"/>
              </a:ext>
            </a:extLst>
          </p:cNvPr>
          <p:cNvPicPr>
            <a:picLocks noChangeAspect="1"/>
          </p:cNvPicPr>
          <p:nvPr/>
        </p:nvPicPr>
        <p:blipFill>
          <a:blip r:embed="rId3"/>
          <a:srcRect l="35695" t="34766" r="41633" b="22529"/>
          <a:stretch/>
        </p:blipFill>
        <p:spPr>
          <a:xfrm>
            <a:off x="7716341" y="1645921"/>
            <a:ext cx="4275782" cy="4530290"/>
          </a:xfrm>
          <a:prstGeom prst="rect">
            <a:avLst/>
          </a:prstGeom>
        </p:spPr>
      </p:pic>
    </p:spTree>
    <p:extLst>
      <p:ext uri="{BB962C8B-B14F-4D97-AF65-F5344CB8AC3E}">
        <p14:creationId xmlns:p14="http://schemas.microsoft.com/office/powerpoint/2010/main" val="372483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3F742-05D7-DEE4-B17B-70E87EC781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BFB040-C53A-883A-77E5-D3F1AA782385}"/>
              </a:ext>
            </a:extLst>
          </p:cNvPr>
          <p:cNvSpPr>
            <a:spLocks noGrp="1"/>
          </p:cNvSpPr>
          <p:nvPr>
            <p:ph type="ctrTitle"/>
          </p:nvPr>
        </p:nvSpPr>
        <p:spPr>
          <a:xfrm>
            <a:off x="2239857" y="7106"/>
            <a:ext cx="7059989" cy="1660977"/>
          </a:xfrm>
        </p:spPr>
        <p:txBody>
          <a:bodyPr/>
          <a:lstStyle/>
          <a:p>
            <a:pPr algn="ctr"/>
            <a:r>
              <a:rPr lang="en-US" sz="2800" dirty="0"/>
              <a:t>DEERING PARK INNOVATION CENTER  PUD MASTER DEVELOPMENT AGREEMENT </a:t>
            </a:r>
            <a:br>
              <a:rPr lang="en-US" sz="2800" dirty="0"/>
            </a:br>
            <a:endParaRPr lang="en-US" sz="2800" dirty="0"/>
          </a:p>
        </p:txBody>
      </p:sp>
      <p:sp>
        <p:nvSpPr>
          <p:cNvPr id="3" name="Subtitle 2">
            <a:extLst>
              <a:ext uri="{FF2B5EF4-FFF2-40B4-BE49-F238E27FC236}">
                <a16:creationId xmlns:a16="http://schemas.microsoft.com/office/drawing/2014/main" id="{FBE0DC54-3CB4-E225-66F5-6E244B2FA2CF}"/>
              </a:ext>
            </a:extLst>
          </p:cNvPr>
          <p:cNvSpPr>
            <a:spLocks noGrp="1"/>
          </p:cNvSpPr>
          <p:nvPr>
            <p:ph type="subTitle" idx="1"/>
          </p:nvPr>
        </p:nvSpPr>
        <p:spPr>
          <a:xfrm>
            <a:off x="288758" y="1668083"/>
            <a:ext cx="7860631" cy="5189917"/>
          </a:xfrm>
        </p:spPr>
        <p:txBody>
          <a:bodyPr>
            <a:noAutofit/>
          </a:bodyPr>
          <a:lstStyle/>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a:t>
            </a:r>
            <a:r>
              <a:rPr lang="en-US" sz="2000" b="1" kern="100" dirty="0">
                <a:effectLst/>
                <a:latin typeface="Aptos" panose="020B0004020202020204" pitchFamily="34" charset="0"/>
                <a:ea typeface="Aptos" panose="020B0004020202020204" pitchFamily="34" charset="0"/>
                <a:cs typeface="Times New Roman" panose="02020603050405020304" pitchFamily="18" charset="0"/>
              </a:rPr>
              <a:t>miles of connecting bike trails </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that will connect SR 44 and New Smyrna Beach bike trails to the Florida regional bike trail system and trails through the wildlife corridor. </a:t>
            </a:r>
          </a:p>
          <a:p>
            <a:pPr marL="1257300" marR="0" lvl="2" indent="-342900" algn="l">
              <a:lnSpc>
                <a:spcPct val="115000"/>
              </a:lnSpc>
              <a:buFont typeface="Arial" panose="020B0604020202020204" pitchFamily="34" charset="0"/>
              <a:buChar char="•"/>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provides for transfer of appropriate right of ways to provide for a transportation system that is less reliant on SR 44. </a:t>
            </a:r>
          </a:p>
          <a:p>
            <a:pPr marL="1600200" marR="0" lvl="3" indent="-228600" algn="l">
              <a:lnSpc>
                <a:spcPct val="115000"/>
              </a:lnSpc>
              <a:buFont typeface="+mj-lt"/>
              <a:buAutoNum type="alphaL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Williamson Boulevard Right of Way from SR 44 to SR 442 has already been deeded to Volusia County </a:t>
            </a:r>
          </a:p>
          <a:p>
            <a:pPr marL="1600200" marR="0" lvl="3" indent="-228600" algn="l">
              <a:lnSpc>
                <a:spcPct val="115000"/>
              </a:lnSpc>
              <a:buFont typeface="+mj-lt"/>
              <a:buAutoNum type="alphaLcPeriod"/>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PUD also provides for right of way connection requirements to connect to </a:t>
            </a:r>
            <a:r>
              <a:rPr lang="en-US" sz="2000" kern="100" dirty="0">
                <a:latin typeface="Aptos" panose="020B0004020202020204" pitchFamily="34" charset="0"/>
                <a:ea typeface="Aptos" panose="020B0004020202020204" pitchFamily="34" charset="0"/>
                <a:cs typeface="Times New Roman" panose="02020603050405020304" pitchFamily="18" charset="0"/>
              </a:rPr>
              <a:t>South Village</a:t>
            </a:r>
            <a:r>
              <a:rPr lang="en-US" sz="2000" kern="100" dirty="0">
                <a:effectLst/>
                <a:latin typeface="Aptos" panose="020B0004020202020204" pitchFamily="34" charset="0"/>
                <a:ea typeface="Aptos" panose="020B0004020202020204" pitchFamily="34" charset="0"/>
                <a:cs typeface="Times New Roman" panose="02020603050405020304" pitchFamily="18" charset="0"/>
              </a:rPr>
              <a:t>, Ocean Gate and a right of way for a potential bridge over Interstate 95.  </a:t>
            </a:r>
          </a:p>
          <a:p>
            <a:pPr marL="342900" indent="-342900" algn="ctr">
              <a:buFont typeface="Arial" panose="020B0604020202020204" pitchFamily="34" charset="0"/>
              <a:buChar char="•"/>
            </a:pPr>
            <a:endParaRPr lang="en-US" sz="32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766FF1F-B5C0-7C78-7D9A-F1684B7712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10" y="233180"/>
            <a:ext cx="1334654" cy="1660977"/>
          </a:xfrm>
          <a:prstGeom prst="rect">
            <a:avLst/>
          </a:prstGeom>
        </p:spPr>
      </p:pic>
      <p:pic>
        <p:nvPicPr>
          <p:cNvPr id="5" name="Picture 4">
            <a:extLst>
              <a:ext uri="{FF2B5EF4-FFF2-40B4-BE49-F238E27FC236}">
                <a16:creationId xmlns:a16="http://schemas.microsoft.com/office/drawing/2014/main" id="{6FBF44B1-F2D6-95C7-DE81-A4F5B01D17AB}"/>
              </a:ext>
            </a:extLst>
          </p:cNvPr>
          <p:cNvPicPr>
            <a:picLocks noChangeAspect="1"/>
          </p:cNvPicPr>
          <p:nvPr/>
        </p:nvPicPr>
        <p:blipFill rotWithShape="1">
          <a:blip r:embed="rId3"/>
          <a:srcRect l="48816" t="13564" r="20801" b="26381"/>
          <a:stretch/>
        </p:blipFill>
        <p:spPr bwMode="auto">
          <a:xfrm>
            <a:off x="8266360" y="1668083"/>
            <a:ext cx="3802430" cy="4331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194907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9449</TotalTime>
  <Words>1495</Words>
  <Application>Microsoft Macintosh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Trebuchet MS</vt:lpstr>
      <vt:lpstr>Wingdings 3</vt:lpstr>
      <vt:lpstr>Facet</vt:lpstr>
      <vt:lpstr> DEERING PARK INNOVATION CENTER - NEW SMYRNA BEACH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lpstr>DEERING PARK INNOVATION CENTER  PUD MASTER DEVELOPMENT AGREEMENT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DEERING PARK INNOVATION CENTER - NEW SMYRNA BEACH </dc:title>
  <dc:creator>glenn@storchlawfirm.com</dc:creator>
  <cp:lastModifiedBy>Roberta Gibson-Minor</cp:lastModifiedBy>
  <cp:revision>48</cp:revision>
  <cp:lastPrinted>2023-11-27T19:03:24Z</cp:lastPrinted>
  <dcterms:created xsi:type="dcterms:W3CDTF">2023-11-22T18:46:08Z</dcterms:created>
  <dcterms:modified xsi:type="dcterms:W3CDTF">2025-03-27T13:09:06Z</dcterms:modified>
</cp:coreProperties>
</file>